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s/comment1.xml" ContentType="application/vnd.openxmlformats-officedocument.presentationml.comments+xml"/>
  <Override PartName="/ppt/slides/slide14.xml" ContentType="application/vnd.openxmlformats-officedocument.presentationml.slide+xml"/>
  <Override PartName="/ppt/comments/comment2.xml" ContentType="application/vnd.openxmlformats-officedocument.presentationml.comments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.xml" ContentType="application/vnd.openxmlformats-officedocument.presentationml.notesSlide+xml"/>
  <Override PartName="/ppt/media/media1.mp4" ContentType="video/unknown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2"/>
    <p:sldId id="270" r:id="rId2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Author id="0" name="Florian Kudirka" initials="FK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comments" Target="comments/comment1.xml"/><Relationship Id="rId22" Type="http://schemas.openxmlformats.org/officeDocument/2006/relationships/slide" Target="slides/slide14.xml"/><Relationship Id="rId23" Type="http://schemas.openxmlformats.org/officeDocument/2006/relationships/comments" Target="comments/comment2.xml"/><Relationship Id="rId24" Type="http://schemas.openxmlformats.org/officeDocument/2006/relationships/slide" Target="slides/slide15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_rels/chart2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2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303754"/>
          <c:y val="0.0730897"/>
          <c:w val="0.680424"/>
          <c:h val="0.809445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Risikowahrscheinlichkeit</c:v>
                </c:pt>
              </c:strCache>
            </c:strRef>
          </c:tx>
          <c:spPr>
            <a:solidFill>
              <a:srgbClr val="50D5FD">
                <a:alpha val="56000"/>
              </a:srgbClr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%" sourceLinked="0"/>
            <c:txPr>
              <a:bodyPr/>
              <a:lstStyle/>
              <a:p>
                <a:pPr>
                  <a:defRPr b="0" i="0" strike="noStrike" sz="3000" u="none">
                    <a:solidFill>
                      <a:srgbClr val="FFFFFF"/>
                    </a:solidFill>
                    <a:effectLst>
                      <a:outerShdw sx="100000" sy="100000" kx="0" ky="0" algn="tl" rotWithShape="1" blurRad="190500" dist="41769" dir="5390317">
                        <a:srgbClr val="000000">
                          <a:alpha val="64951"/>
                        </a:srgbClr>
                      </a:outerShdw>
                    </a:effectLst>
                    <a:latin typeface="Avenir Light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Zeit</c:v>
                </c:pt>
                <c:pt idx="1">
                  <c:v>Wissen</c:v>
                </c:pt>
                <c:pt idx="2">
                  <c:v>Teamorgansiation</c:v>
                </c:pt>
                <c:pt idx="3">
                  <c:v>Technische Probleme</c:v>
                </c:pt>
              </c:strCache>
            </c:strRef>
          </c:cat>
          <c:val>
            <c:numRef>
              <c:f>Sheet1!$B$2:$E$2</c:f>
              <c:numCache>
                <c:ptCount val="4"/>
                <c:pt idx="0">
                  <c:v>50.000000</c:v>
                </c:pt>
                <c:pt idx="1">
                  <c:v>30.000000</c:v>
                </c:pt>
                <c:pt idx="2">
                  <c:v>5.000000</c:v>
                </c:pt>
                <c:pt idx="3">
                  <c:v>30.000000</c:v>
                </c:pt>
              </c:numCache>
            </c:numRef>
          </c:val>
        </c:ser>
        <c:gapWidth val="70"/>
        <c:overlap val="10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A9A9A9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2400" u="none">
                <a:solidFill>
                  <a:srgbClr val="FFFFFF"/>
                </a:solidFill>
                <a:latin typeface="Avenir Ligh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797979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high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2400" u="none">
                <a:solidFill>
                  <a:srgbClr val="FFFFFF"/>
                </a:solidFill>
                <a:latin typeface="Avenir Light"/>
              </a:defRPr>
            </a:pPr>
          </a:p>
        </c:txPr>
        <c:crossAx val="2094734552"/>
        <c:crosses val="autoZero"/>
        <c:crossBetween val="between"/>
        <c:majorUnit val="12.5"/>
        <c:minorUnit val="6.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303754"/>
          <c:y val="0.0730897"/>
          <c:w val="0.680424"/>
          <c:h val="0.809445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Risikowahrscheinlichkeit</c:v>
                </c:pt>
              </c:strCache>
            </c:strRef>
          </c:tx>
          <c:spPr>
            <a:solidFill>
              <a:srgbClr val="50D5FD">
                <a:alpha val="56000"/>
              </a:srgbClr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%" sourceLinked="0"/>
            <c:txPr>
              <a:bodyPr/>
              <a:lstStyle/>
              <a:p>
                <a:pPr>
                  <a:defRPr b="0" i="0" strike="noStrike" sz="3000" u="none">
                    <a:solidFill>
                      <a:srgbClr val="FFFFFF"/>
                    </a:solidFill>
                    <a:effectLst>
                      <a:outerShdw sx="100000" sy="100000" kx="0" ky="0" algn="tl" rotWithShape="1" blurRad="190500" dist="41769" dir="5390317">
                        <a:srgbClr val="000000">
                          <a:alpha val="64951"/>
                        </a:srgbClr>
                      </a:outerShdw>
                    </a:effectLst>
                    <a:latin typeface="Avenir Light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Zeit</c:v>
                </c:pt>
                <c:pt idx="1">
                  <c:v>Wissen</c:v>
                </c:pt>
                <c:pt idx="2">
                  <c:v>Teamorgansiation</c:v>
                </c:pt>
                <c:pt idx="3">
                  <c:v>Technische Probleme</c:v>
                </c:pt>
              </c:strCache>
            </c:strRef>
          </c:cat>
          <c:val>
            <c:numRef>
              <c:f>Sheet1!$B$2:$E$2</c:f>
              <c:numCache>
                <c:ptCount val="4"/>
                <c:pt idx="0">
                  <c:v>50.000000</c:v>
                </c:pt>
                <c:pt idx="1">
                  <c:v>30.000000</c:v>
                </c:pt>
                <c:pt idx="2">
                  <c:v>5.000000</c:v>
                </c:pt>
                <c:pt idx="3">
                  <c:v>30.000000</c:v>
                </c:pt>
              </c:numCache>
            </c:numRef>
          </c:val>
        </c:ser>
        <c:gapWidth val="70"/>
        <c:overlap val="10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A9A9A9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2400" u="none">
                <a:solidFill>
                  <a:srgbClr val="FFFFFF"/>
                </a:solidFill>
                <a:latin typeface="Avenir Ligh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797979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high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2400" u="none">
                <a:solidFill>
                  <a:srgbClr val="FFFFFF"/>
                </a:solidFill>
                <a:latin typeface="Avenir Light"/>
              </a:defRPr>
            </a:pPr>
          </a:p>
        </c:txPr>
        <c:crossAx val="2094734552"/>
        <c:crosses val="autoZero"/>
        <c:crossBetween val="between"/>
        <c:majorUnit val="12.5"/>
        <c:minorUnit val="6.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0-01-07T15:08:13.660" idx="1">
    <p:pos x="331" y="3461"/>
    <p:text>Flo P.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0-01-07T15:08:58.097" idx="2">
    <p:pos x="5267" y="4446"/>
    <p:text>Markus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Shape 17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Shape 20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Flo P und Markus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8" name="Shape 21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Flo P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3" name="Shape 22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Markus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el &amp; Untertite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i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el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Titeltext</a:t>
            </a:r>
          </a:p>
        </p:txBody>
      </p:sp>
      <p:sp>
        <p:nvSpPr>
          <p:cNvPr id="14" name="Textebene 1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5" name="Foliennumm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0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3 Stüc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Bild"/>
          <p:cNvSpPr/>
          <p:nvPr>
            <p:ph type="pic" sz="half" idx="13"/>
          </p:nvPr>
        </p:nvSpPr>
        <p:spPr>
          <a:xfrm>
            <a:off x="5463161" y="-90805"/>
            <a:ext cx="8585201" cy="50438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Bild"/>
          <p:cNvSpPr/>
          <p:nvPr>
            <p:ph type="pic" sz="half" idx="14"/>
          </p:nvPr>
        </p:nvSpPr>
        <p:spPr>
          <a:xfrm>
            <a:off x="5918717" y="4660900"/>
            <a:ext cx="7669766" cy="5219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Bild"/>
          <p:cNvSpPr/>
          <p:nvPr>
            <p:ph type="pic" idx="15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lase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Zitat hier eingeben."/>
          <p:cNvSpPr txBox="1"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Zitat hier eingeben.</a:t>
            </a:r>
          </a:p>
        </p:txBody>
      </p:sp>
      <p:sp>
        <p:nvSpPr>
          <p:cNvPr id="123" name="Christian Bauer"/>
          <p:cNvSpPr txBox="1"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Christian Bauer</a:t>
            </a:r>
          </a:p>
        </p:txBody>
      </p:sp>
      <p:sp>
        <p:nvSpPr>
          <p:cNvPr id="124" name="Text"/>
          <p:cNvSpPr txBox="1"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Zitat 2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Zitat hier eingeben."/>
          <p:cNvSpPr txBox="1"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Zitat hier eingeben.</a:t>
            </a:r>
          </a:p>
        </p:txBody>
      </p:sp>
      <p:sp>
        <p:nvSpPr>
          <p:cNvPr id="133" name="Bild"/>
          <p:cNvSpPr/>
          <p:nvPr>
            <p:ph type="pic" idx="14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Christian Bauer"/>
          <p:cNvSpPr txBox="1"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Christian Bauer</a:t>
            </a:r>
          </a:p>
        </p:txBody>
      </p:sp>
      <p:sp>
        <p:nvSpPr>
          <p:cNvPr id="13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Bild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Le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Leer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Punkt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eltext"/>
          <p:cNvSpPr txBox="1"/>
          <p:nvPr>
            <p:ph type="title"/>
          </p:nvPr>
        </p:nvSpPr>
        <p:spPr>
          <a:xfrm>
            <a:off x="660400" y="609600"/>
            <a:ext cx="11684000" cy="14224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pc="720" sz="45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/>
            <a:r>
              <a:t>Titeltext</a:t>
            </a:r>
          </a:p>
        </p:txBody>
      </p:sp>
      <p:sp>
        <p:nvSpPr>
          <p:cNvPr id="165" name="Textebene 1…"/>
          <p:cNvSpPr txBox="1"/>
          <p:nvPr>
            <p:ph type="body" idx="1"/>
          </p:nvPr>
        </p:nvSpPr>
        <p:spPr>
          <a:xfrm>
            <a:off x="660400" y="2019300"/>
            <a:ext cx="11684000" cy="6718300"/>
          </a:xfrm>
          <a:prstGeom prst="rect">
            <a:avLst/>
          </a:prstGeom>
        </p:spPr>
        <p:txBody>
          <a:bodyPr anchor="ctr"/>
          <a:lstStyle>
            <a:lvl1pPr marL="469900" indent="-469900">
              <a:spcBef>
                <a:spcPts val="4200"/>
              </a:spcBef>
              <a:buClrTx/>
              <a:buSzPct val="90000"/>
              <a:buFontTx/>
              <a:buChar char="•"/>
              <a:defRPr sz="36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1pPr>
            <a:lvl2pPr marL="939800" indent="-469900">
              <a:spcBef>
                <a:spcPts val="4200"/>
              </a:spcBef>
              <a:buClrTx/>
              <a:buSzPct val="90000"/>
              <a:buFontTx/>
              <a:buChar char="•"/>
              <a:defRPr sz="36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2pPr>
            <a:lvl3pPr marL="1409700" indent="-469900">
              <a:spcBef>
                <a:spcPts val="4200"/>
              </a:spcBef>
              <a:buClrTx/>
              <a:buSzPct val="90000"/>
              <a:buFontTx/>
              <a:buChar char="•"/>
              <a:defRPr sz="36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3pPr>
            <a:lvl4pPr marL="1879600" indent="-469900">
              <a:spcBef>
                <a:spcPts val="4200"/>
              </a:spcBef>
              <a:buClrTx/>
              <a:buSzPct val="90000"/>
              <a:buFontTx/>
              <a:buChar char="•"/>
              <a:defRPr sz="36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4pPr>
            <a:lvl5pPr marL="2349500" indent="-469900">
              <a:spcBef>
                <a:spcPts val="4200"/>
              </a:spcBef>
              <a:buClrTx/>
              <a:buSzPct val="90000"/>
              <a:buFontTx/>
              <a:buChar char="•"/>
              <a:defRPr sz="36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66" name="Foliennummer"/>
          <p:cNvSpPr txBox="1"/>
          <p:nvPr>
            <p:ph type="sldNum" sz="quarter" idx="2"/>
          </p:nvPr>
        </p:nvSpPr>
        <p:spPr>
          <a:xfrm>
            <a:off x="6311897" y="9258299"/>
            <a:ext cx="352045" cy="419101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18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ie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el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Titeltext</a:t>
            </a:r>
          </a:p>
        </p:txBody>
      </p:sp>
      <p:sp>
        <p:nvSpPr>
          <p:cNvPr id="25" name="Textebene 1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6" name="Foliennumm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Unterti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i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el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Titeltext</a:t>
            </a:r>
          </a:p>
        </p:txBody>
      </p:sp>
      <p:sp>
        <p:nvSpPr>
          <p:cNvPr id="35" name="Textebene 1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36" name="Foliennummer"/>
          <p:cNvSpPr txBox="1"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- Mit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eltext"/>
          <p:cNvSpPr txBox="1"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Titeltext</a:t>
            </a:r>
          </a:p>
        </p:txBody>
      </p:sp>
      <p:sp>
        <p:nvSpPr>
          <p:cNvPr id="44" name="Foliennumm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Vertik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i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Bild"/>
          <p:cNvSpPr/>
          <p:nvPr>
            <p:ph type="pic" idx="13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eltext"/>
          <p:cNvSpPr txBox="1"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Titeltext</a:t>
            </a:r>
          </a:p>
        </p:txBody>
      </p:sp>
      <p:sp>
        <p:nvSpPr>
          <p:cNvPr id="54" name="Textebene 1…"/>
          <p:cNvSpPr txBox="1"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5" name="Foliennumm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6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73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83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8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 &amp; F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Bild"/>
          <p:cNvSpPr/>
          <p:nvPr>
            <p:ph type="pic" idx="14"/>
          </p:nvPr>
        </p:nvSpPr>
        <p:spPr>
          <a:xfrm>
            <a:off x="6665377" y="1219200"/>
            <a:ext cx="7445457" cy="8216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eltext"/>
          <p:cNvSpPr txBox="1"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94" name="Textebene 1…"/>
          <p:cNvSpPr txBox="1"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9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i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eltext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4" name="Textebene 1…"/>
          <p:cNvSpPr txBox="1"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" name="Foliennummer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chart" Target="../charts/char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chart" Target="../charts/char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Aus fest wird flüssig: Simulation von schmelzendem Eis.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280415">
              <a:defRPr sz="8160"/>
            </a:lvl1pPr>
          </a:lstStyle>
          <a:p>
            <a:pPr/>
            <a:r>
              <a:t>Aus fest wird flüssig: Simulation von schmelzendem Eis.</a:t>
            </a:r>
          </a:p>
        </p:txBody>
      </p:sp>
      <p:sp>
        <p:nvSpPr>
          <p:cNvPr id="176" name="Ein Zweiter Zwischenbericht von florian pfützenreuter, florian  kudirka &amp; Markus Schürman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spcBef>
                <a:spcPts val="1800"/>
              </a:spcBef>
              <a:defRPr sz="4374"/>
            </a:lvl1pPr>
          </a:lstStyle>
          <a:p>
            <a:pPr/>
            <a:r>
              <a:t>Ein Zweiter Zwischenbericht von florian pfützenreuter, florian  kudirka &amp; Markus Schürmann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unknown-2.png" descr="unknown-2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981596" y="240307"/>
            <a:ext cx="9041689" cy="927310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unknown-3.png" descr="unknown-3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985155" y="194648"/>
            <a:ext cx="11034628" cy="936442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unknown-4.png" descr="unknown-4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4654748" y="529232"/>
            <a:ext cx="3695420" cy="869510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nänderung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Planänderungen</a:t>
            </a:r>
          </a:p>
        </p:txBody>
      </p:sp>
      <p:sp>
        <p:nvSpPr>
          <p:cNvPr id="216" name="Änderung von nodebasierter zur scriptorientierten Programmieru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Änderung von nodebasierter zur scriptorientierten Programmierung</a:t>
            </a:r>
          </a:p>
          <a:p>
            <a:pPr/>
            <a:r>
              <a:t>Wechsel von Hscript auf Python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nung bis zur Abga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Planung bis zur Abgabe</a:t>
            </a:r>
          </a:p>
        </p:txBody>
      </p:sp>
      <p:sp>
        <p:nvSpPr>
          <p:cNvPr id="221" name="Iteration über Punkte ▶️ Zei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Iteration über Punkte ▶️ Zeit</a:t>
            </a:r>
          </a:p>
          <a:p>
            <a:pPr/>
            <a:r>
              <a:t>Slider zur Veränderung der Punktanzahl</a:t>
            </a:r>
          </a:p>
          <a:p>
            <a:pPr/>
            <a:r>
              <a:t>Startbutton für den Schmelzvorgang </a:t>
            </a:r>
          </a:p>
          <a:p>
            <a:pPr/>
            <a:r>
              <a:t>Mögliche Performanceverbesserung durch Austausch der Spheres durch Sprites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hao-zhang-5kHWjYZB45U-unsplash.jpg" descr="hao-zhang-5kHWjYZB45U-unsplash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555" t="0" r="5555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26" name="Lini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7" name="Danke 😊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z="15640"/>
            </a:lvl1pPr>
          </a:lstStyle>
          <a:p>
            <a:pPr/>
            <a:r>
              <a:t>Danke 😊</a:t>
            </a:r>
          </a:p>
        </p:txBody>
      </p:sp>
      <p:sp>
        <p:nvSpPr>
          <p:cNvPr id="228" name="Let’s work on it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38787"/>
                </a:solidFill>
              </a:defRPr>
            </a:lvl1pPr>
          </a:lstStyle>
          <a:p>
            <a:pPr/>
            <a:r>
              <a:t>Let’s work on it!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Aktueller Zwischensta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Aktueller Zwischenstand</a:t>
            </a:r>
          </a:p>
        </p:txBody>
      </p:sp>
      <p:sp>
        <p:nvSpPr>
          <p:cNvPr id="179" name="Würfel als Grundgerüs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Würfel als Grundgerüst </a:t>
            </a:r>
          </a:p>
          <a:p>
            <a:pPr/>
            <a:r>
              <a:t>Punktposition entspricht Spheres</a:t>
            </a:r>
          </a:p>
          <a:p>
            <a:pPr/>
            <a:r>
              <a:t>Skalierung, Translation etc. in Python-Skript</a:t>
            </a:r>
          </a:p>
          <a:p>
            <a:pPr/>
            <a:r>
              <a:t>Beginn des Lösch-Skriptes ▶️ Aktuell in Entwicklung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isikoanaly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Risikoanalyse</a:t>
            </a:r>
          </a:p>
        </p:txBody>
      </p:sp>
      <p:graphicFrame>
        <p:nvGraphicFramePr>
          <p:cNvPr id="182" name="Gestapeltes 2D-Balkendiagramm"/>
          <p:cNvGraphicFramePr/>
          <p:nvPr/>
        </p:nvGraphicFramePr>
        <p:xfrm>
          <a:off x="1019551" y="2304363"/>
          <a:ext cx="10418581" cy="573405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3" name="Großes Risiko ▶️"/>
          <p:cNvSpPr txBox="1"/>
          <p:nvPr/>
        </p:nvSpPr>
        <p:spPr>
          <a:xfrm>
            <a:off x="7506292" y="8128000"/>
            <a:ext cx="3851149" cy="801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40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/>
            <a:r>
              <a:t>Großes Risiko ▶️</a:t>
            </a:r>
          </a:p>
        </p:txBody>
      </p:sp>
      <p:sp>
        <p:nvSpPr>
          <p:cNvPr id="184" name="Folie Aus dem ersten Zwischenbericht"/>
          <p:cNvSpPr txBox="1"/>
          <p:nvPr/>
        </p:nvSpPr>
        <p:spPr>
          <a:xfrm rot="18887728">
            <a:off x="4342100" y="2833369"/>
            <a:ext cx="6773324" cy="21818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2300"/>
              </a:spcBef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Folie Aus dem ersten Zwischenbericht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Risikoanaly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Risikoanalyse</a:t>
            </a:r>
          </a:p>
        </p:txBody>
      </p:sp>
      <p:graphicFrame>
        <p:nvGraphicFramePr>
          <p:cNvPr id="187" name="Gestapeltes 2D-Balkendiagramm"/>
          <p:cNvGraphicFramePr/>
          <p:nvPr/>
        </p:nvGraphicFramePr>
        <p:xfrm>
          <a:off x="1019551" y="2304363"/>
          <a:ext cx="10418581" cy="573405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8" name="Großes Risiko ▶️"/>
          <p:cNvSpPr txBox="1"/>
          <p:nvPr/>
        </p:nvSpPr>
        <p:spPr>
          <a:xfrm>
            <a:off x="7506292" y="8128000"/>
            <a:ext cx="3851149" cy="801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40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/>
            <a:r>
              <a:t>Großes Risiko ▶️</a:t>
            </a:r>
          </a:p>
        </p:txBody>
      </p:sp>
      <p:sp>
        <p:nvSpPr>
          <p:cNvPr id="189" name="Folie Aus dem ersten Zwischenbericht"/>
          <p:cNvSpPr txBox="1"/>
          <p:nvPr/>
        </p:nvSpPr>
        <p:spPr>
          <a:xfrm rot="18887728">
            <a:off x="4342100" y="2833369"/>
            <a:ext cx="6773324" cy="21818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2300"/>
              </a:spcBef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Folie Aus dem ersten Zwischenbericht</a:t>
            </a:r>
          </a:p>
        </p:txBody>
      </p:sp>
      <p:sp>
        <p:nvSpPr>
          <p:cNvPr id="190" name="Pfeil 11"/>
          <p:cNvSpPr/>
          <p:nvPr/>
        </p:nvSpPr>
        <p:spPr>
          <a:xfrm>
            <a:off x="2129624" y="2900400"/>
            <a:ext cx="1065040" cy="80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1" name="Pfeil 11"/>
          <p:cNvSpPr/>
          <p:nvPr/>
        </p:nvSpPr>
        <p:spPr>
          <a:xfrm>
            <a:off x="1696327" y="4089016"/>
            <a:ext cx="1065039" cy="80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2" name="Pfeil 11"/>
          <p:cNvSpPr/>
          <p:nvPr/>
        </p:nvSpPr>
        <p:spPr>
          <a:xfrm>
            <a:off x="-137715" y="6457206"/>
            <a:ext cx="1065040" cy="80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3" name="Dingbat-Häkchen"/>
          <p:cNvSpPr/>
          <p:nvPr/>
        </p:nvSpPr>
        <p:spPr>
          <a:xfrm>
            <a:off x="567334" y="5152119"/>
            <a:ext cx="843848" cy="80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fill="norm" stroke="1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trategien zur risikovermeidu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Strategien zur risikovermeidung</a:t>
            </a:r>
          </a:p>
        </p:txBody>
      </p:sp>
      <p:sp>
        <p:nvSpPr>
          <p:cNvPr id="196" name="Bei aufkommenden Problemen rechtzeitig nachfrage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Bei aufkommenden Problemen rechtzeitig nachfragen</a:t>
            </a:r>
          </a:p>
          <a:p>
            <a:pPr/>
            <a:r>
              <a:t>Regelmäßige Teambesprechungen via Discord &amp; WhatsApp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Vorführung des aktuellen Prototyps"/>
          <p:cNvSpPr txBox="1"/>
          <p:nvPr>
            <p:ph type="body" idx="13"/>
          </p:nvPr>
        </p:nvSpPr>
        <p:spPr>
          <a:xfrm>
            <a:off x="5892800" y="2641600"/>
            <a:ext cx="6705600" cy="3689607"/>
          </a:xfrm>
          <a:prstGeom prst="rect">
            <a:avLst/>
          </a:prstGeom>
        </p:spPr>
        <p:txBody>
          <a:bodyPr/>
          <a:lstStyle/>
          <a:p>
            <a:pPr/>
            <a:r>
              <a:t>Vorführung des aktuellen Prototyps</a:t>
            </a:r>
          </a:p>
        </p:txBody>
      </p:sp>
      <p:pic>
        <p:nvPicPr>
          <p:cNvPr id="199" name="Bild" descr="Bild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14136" t="0" r="14136" b="0"/>
          <a:stretch>
            <a:fillRect/>
          </a:stretch>
        </p:blipFill>
        <p:spPr>
          <a:xfrm>
            <a:off x="0" y="0"/>
            <a:ext cx="5486400" cy="9753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WhatsApp Video 2020-01-07 at 21.41.00.mp4" descr="WhatsApp Video 2020-01-07 at 21.41.00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2977" y="1243375"/>
            <a:ext cx="12918846" cy="7266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0000" fill="hold"/>
                                        <p:tgtEl>
                                          <p:spTgt spid="2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unknown.png" descr="unknown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422400" y="1727134"/>
            <a:ext cx="10160000" cy="58166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unknown-1.png" descr="unknown-1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311400" y="2012950"/>
            <a:ext cx="8382000" cy="57277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